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8" r:id="rId6"/>
    <p:sldId id="266" r:id="rId7"/>
    <p:sldId id="267" r:id="rId8"/>
    <p:sldId id="275" r:id="rId9"/>
    <p:sldId id="274" r:id="rId10"/>
    <p:sldId id="259" r:id="rId11"/>
    <p:sldId id="260" r:id="rId12"/>
    <p:sldId id="261" r:id="rId13"/>
    <p:sldId id="264" r:id="rId14"/>
    <p:sldId id="265" r:id="rId15"/>
    <p:sldId id="277" r:id="rId16"/>
    <p:sldId id="27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1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1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53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01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88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0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1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258A-7E63-4F6A-8B48-BA14798E79B8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6EE8-50CE-4D7A-923C-B68C8AF53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6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			</a:t>
            </a:r>
            <a:r>
              <a:rPr lang="de-DE" sz="4800" b="1" dirty="0" smtClean="0">
                <a:solidFill>
                  <a:srgbClr val="C00000"/>
                </a:solidFill>
              </a:rPr>
              <a:t>Aktuelles </a:t>
            </a:r>
            <a:r>
              <a:rPr lang="de-DE" sz="3600" b="1" dirty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de-DE" dirty="0"/>
              <a:t>         </a:t>
            </a:r>
            <a:r>
              <a:rPr lang="de-DE" dirty="0" smtClean="0"/>
              <a:t>      zum </a:t>
            </a:r>
            <a:r>
              <a:rPr lang="de-DE" dirty="0"/>
              <a:t>Informationsabend der</a:t>
            </a:r>
          </a:p>
          <a:p>
            <a:pPr marL="0" indent="0">
              <a:buNone/>
            </a:pPr>
            <a:r>
              <a:rPr lang="de-DE" dirty="0"/>
              <a:t>     </a:t>
            </a:r>
            <a:endParaRPr lang="de-DE" sz="4000" dirty="0"/>
          </a:p>
        </p:txBody>
      </p:sp>
      <p:pic>
        <p:nvPicPr>
          <p:cNvPr id="4" name="Grafik 3" descr="C:\Users\Leitung\Documents\Logo_klein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24036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9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Wir fördern…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 smtClean="0"/>
              <a:t>Neben der Differenzierung im Unterricht  findet eine klassenübergreifende Förderung in den Fächern Deutsch und Mathematik statt (Kleingruppen). </a:t>
            </a:r>
          </a:p>
          <a:p>
            <a:r>
              <a:rPr lang="de-DE" altLang="de-DE" sz="2400" dirty="0" smtClean="0"/>
              <a:t>In der 2. Klasse wird dazu die Zeit von </a:t>
            </a:r>
            <a:r>
              <a:rPr lang="de-DE" altLang="de-DE" sz="2400" dirty="0" smtClean="0"/>
              <a:t>11:40-12:25 </a:t>
            </a:r>
            <a:r>
              <a:rPr lang="de-DE" altLang="de-DE" sz="2400" dirty="0" smtClean="0"/>
              <a:t>Uhr </a:t>
            </a:r>
            <a:endParaRPr lang="de-DE" altLang="de-DE" sz="2400" dirty="0" smtClean="0"/>
          </a:p>
          <a:p>
            <a:pPr marL="0" indent="0"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  </a:t>
            </a:r>
            <a:r>
              <a:rPr lang="de-DE" altLang="de-DE" sz="2400" dirty="0" smtClean="0"/>
              <a:t>(</a:t>
            </a:r>
            <a:r>
              <a:rPr lang="de-DE" altLang="de-DE" sz="2400" dirty="0" smtClean="0"/>
              <a:t>5. Stunde) genutzt.</a:t>
            </a:r>
          </a:p>
          <a:p>
            <a:r>
              <a:rPr lang="de-DE" altLang="de-DE" sz="2400" dirty="0" smtClean="0"/>
              <a:t>In der 3. und 4. Klasse haben die Schüler in der Zeit von     </a:t>
            </a:r>
            <a:r>
              <a:rPr lang="de-DE" altLang="de-DE" sz="2400" dirty="0" smtClean="0"/>
              <a:t>12:25-13:10 </a:t>
            </a:r>
            <a:r>
              <a:rPr lang="de-DE" altLang="de-DE" sz="2400" dirty="0" smtClean="0"/>
              <a:t>Uhr eine diesbezügliche Unterstützung.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5527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…und fordern.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de-DE" altLang="de-DE" sz="2200" dirty="0" smtClean="0"/>
          </a:p>
          <a:p>
            <a:pPr>
              <a:lnSpc>
                <a:spcPct val="110000"/>
              </a:lnSpc>
            </a:pPr>
            <a:r>
              <a:rPr lang="de-DE" altLang="de-DE" sz="2200" dirty="0" smtClean="0"/>
              <a:t>Wir sind Partnerschule im Kooperationsverbund </a:t>
            </a:r>
            <a:r>
              <a:rPr lang="de-DE" altLang="de-DE" sz="2200" b="1" dirty="0" smtClean="0"/>
              <a:t>Hochbegabtenförderung</a:t>
            </a:r>
            <a:r>
              <a:rPr lang="de-DE" altLang="de-DE" sz="2200" dirty="0" smtClean="0"/>
              <a:t> Osnabrück Stadt- West.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altLang="de-DE" sz="2200" dirty="0"/>
              <a:t> </a:t>
            </a:r>
            <a:r>
              <a:rPr lang="de-DE" altLang="de-DE" sz="2200" dirty="0" smtClean="0"/>
              <a:t>     Dazu gehören die Schulen: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altLang="de-DE" sz="2200" dirty="0" smtClean="0"/>
              <a:t>      Gymnasium Wüste, GS Hellern, GS  Wüste, GS  </a:t>
            </a:r>
            <a:r>
              <a:rPr lang="de-DE" altLang="de-DE" sz="2200" dirty="0" err="1" smtClean="0"/>
              <a:t>Hüggelschule</a:t>
            </a:r>
            <a:r>
              <a:rPr lang="de-DE" altLang="de-DE" sz="2200" dirty="0" smtClean="0"/>
              <a:t>,  </a:t>
            </a:r>
            <a:r>
              <a:rPr lang="de-DE" altLang="de-DE" sz="2200" dirty="0" err="1" smtClean="0"/>
              <a:t>Hasbergen</a:t>
            </a:r>
            <a:r>
              <a:rPr lang="de-DE" altLang="de-DE" sz="22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2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2200" b="1" dirty="0" smtClean="0"/>
              <a:t>      </a:t>
            </a:r>
            <a:r>
              <a:rPr lang="de-DE" altLang="de-DE" sz="2200" b="1" u="sng" dirty="0" smtClean="0"/>
              <a:t>Wir bieten</a:t>
            </a:r>
            <a:r>
              <a:rPr lang="de-DE" altLang="de-DE" sz="2200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de-DE" altLang="de-DE" sz="2200" dirty="0" smtClean="0"/>
              <a:t>Projekte durch Schüler des Gymnasiums (wechselnd):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200" dirty="0" smtClean="0"/>
              <a:t>      Sport,  Schach, Physikalische Experimente</a:t>
            </a:r>
          </a:p>
          <a:p>
            <a:pPr>
              <a:lnSpc>
                <a:spcPct val="80000"/>
              </a:lnSpc>
            </a:pPr>
            <a:r>
              <a:rPr lang="de-DE" altLang="de-DE" sz="2200" dirty="0" smtClean="0"/>
              <a:t>Teilnahme an Matheprojekten (z.B. Mathe hoch 2, Känguru)</a:t>
            </a:r>
          </a:p>
          <a:p>
            <a:pPr>
              <a:lnSpc>
                <a:spcPct val="80000"/>
              </a:lnSpc>
            </a:pPr>
            <a:r>
              <a:rPr lang="de-DE" altLang="de-DE" sz="2200" dirty="0" smtClean="0"/>
              <a:t>Teilnahme an Sachunterrichtsprojekten (z.B. Heureka)</a:t>
            </a:r>
          </a:p>
          <a:p>
            <a:pPr>
              <a:lnSpc>
                <a:spcPct val="80000"/>
              </a:lnSpc>
            </a:pPr>
            <a:r>
              <a:rPr lang="de-DE" altLang="de-DE" sz="2200" dirty="0" smtClean="0"/>
              <a:t>Begabtenförderung in Klasse 4: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2200" dirty="0"/>
              <a:t> </a:t>
            </a:r>
            <a:r>
              <a:rPr lang="de-DE" altLang="de-DE" sz="2200" dirty="0" smtClean="0"/>
              <a:t>     F</a:t>
            </a:r>
            <a:r>
              <a:rPr lang="de-DE" altLang="de-DE" sz="2200" i="1" dirty="0" smtClean="0"/>
              <a:t>ächer</a:t>
            </a:r>
            <a:r>
              <a:rPr lang="de-DE" altLang="de-DE" sz="2200" dirty="0" smtClean="0"/>
              <a:t>: Deutsch, Mathematik, Sachunterricht  oder Englisch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92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Wir haben individuelle Angebote.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altLang="de-DE" dirty="0" smtClean="0"/>
              <a:t>Folgende Arbeitsgemeinschaften sind möglich: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dirty="0" smtClean="0"/>
          </a:p>
          <a:p>
            <a:pPr>
              <a:lnSpc>
                <a:spcPct val="80000"/>
              </a:lnSpc>
            </a:pPr>
            <a:r>
              <a:rPr lang="de-DE" altLang="de-DE" sz="2800" u="sng" dirty="0" smtClean="0"/>
              <a:t>Klasse 1</a:t>
            </a:r>
            <a:r>
              <a:rPr lang="de-DE" altLang="de-DE" sz="2800" dirty="0" smtClean="0"/>
              <a:t>:  (bewusst) KEINE   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 smtClean="0"/>
          </a:p>
          <a:p>
            <a:pPr>
              <a:lnSpc>
                <a:spcPct val="80000"/>
              </a:lnSpc>
            </a:pPr>
            <a:r>
              <a:rPr lang="de-DE" altLang="de-DE" sz="2800" u="sng" dirty="0" smtClean="0"/>
              <a:t>Klasse 2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2800" dirty="0" smtClean="0"/>
              <a:t>     freiwillig: </a:t>
            </a:r>
            <a:r>
              <a:rPr lang="de-DE" altLang="de-DE" sz="2800" b="1" dirty="0" smtClean="0"/>
              <a:t>Chor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800" dirty="0" smtClean="0"/>
              <a:t>     freiwillig (kostenpflichtig): </a:t>
            </a:r>
            <a:r>
              <a:rPr lang="de-DE" altLang="de-DE" sz="2800" b="1" dirty="0" smtClean="0"/>
              <a:t>Französisch</a:t>
            </a:r>
            <a:r>
              <a:rPr lang="de-DE" altLang="de-DE" sz="2800" dirty="0" smtClean="0"/>
              <a:t> (dt.- frz. Gesellschaft)</a:t>
            </a:r>
          </a:p>
          <a:p>
            <a:pPr>
              <a:lnSpc>
                <a:spcPct val="80000"/>
              </a:lnSpc>
              <a:buNone/>
            </a:pPr>
            <a:endParaRPr lang="de-DE" altLang="de-DE" sz="2800" dirty="0" smtClean="0"/>
          </a:p>
          <a:p>
            <a:pPr>
              <a:lnSpc>
                <a:spcPct val="80000"/>
              </a:lnSpc>
            </a:pPr>
            <a:r>
              <a:rPr lang="de-DE" altLang="de-DE" sz="2800" u="sng" dirty="0" smtClean="0"/>
              <a:t>Klasse 3/ 4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800" dirty="0" smtClean="0"/>
              <a:t>      (AG-Band laut Stundenplan): </a:t>
            </a:r>
            <a:r>
              <a:rPr lang="de-DE" altLang="de-DE" sz="2400" b="1" dirty="0" smtClean="0"/>
              <a:t>wechselnde Angebote pro Halbjahr</a:t>
            </a:r>
          </a:p>
          <a:p>
            <a:pPr>
              <a:lnSpc>
                <a:spcPct val="80000"/>
              </a:lnSpc>
              <a:buNone/>
            </a:pPr>
            <a:endParaRPr lang="de-DE" altLang="de-DE" sz="2800" u="sng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2800" dirty="0" smtClean="0"/>
              <a:t>     </a:t>
            </a:r>
            <a:r>
              <a:rPr lang="de-DE" altLang="de-DE" sz="2800" u="sng" dirty="0" smtClean="0"/>
              <a:t>Zusätzliche freiwillige Angebote Klasse 3/4:</a:t>
            </a:r>
            <a:r>
              <a:rPr lang="de-DE" altLang="de-DE" sz="28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de-DE" altLang="de-DE" sz="2800" dirty="0"/>
          </a:p>
          <a:p>
            <a:pPr>
              <a:lnSpc>
                <a:spcPct val="80000"/>
              </a:lnSpc>
              <a:buNone/>
            </a:pPr>
            <a:r>
              <a:rPr lang="de-DE" altLang="de-DE" sz="2800" dirty="0" smtClean="0"/>
              <a:t>     Französisch (kostenpflichtig),</a:t>
            </a:r>
          </a:p>
          <a:p>
            <a:pPr marL="0" indent="0">
              <a:buNone/>
            </a:pPr>
            <a:r>
              <a:rPr lang="de-DE" altLang="de-DE" sz="2800" dirty="0" smtClean="0"/>
              <a:t>     Kooperation mit OTB (kostenlos)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2013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Wir leben in Gemeinschaft.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altLang="de-DE" b="1" dirty="0" smtClean="0"/>
              <a:t>      Verschiedene Aktionen im Schulalltag: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dirty="0" smtClean="0"/>
              <a:t>  </a:t>
            </a:r>
            <a:r>
              <a:rPr lang="de-DE" altLang="de-DE" dirty="0"/>
              <a:t>	-</a:t>
            </a:r>
            <a:r>
              <a:rPr lang="de-DE" altLang="de-DE" sz="2400" dirty="0" smtClean="0"/>
              <a:t> regelmäßige Schulversammlungen mit Präsentationen aus den  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     Klassen/ wichtigen Mitteilungen etc.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gemeinsame Schulweihnachtsfeier 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 smtClean="0"/>
              <a:t>   	- Einschulungs- und Abschlussgottesdienst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 smtClean="0"/>
              <a:t>   	- Bundesjugendspiele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 smtClean="0"/>
              <a:t>   	- Laufabzeichen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 smtClean="0"/>
              <a:t>   	- Vorlesewettbewerb 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Leseprojekttage vor den Osterferien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Schulfest oder Sternwanderung/ Klassenfeste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	- jährliches Adventsbuffet: Erlös für ein Kinderheim in Twer</a:t>
            </a:r>
            <a:endParaRPr lang="de-DE" altLang="de-DE" sz="2400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Theaterbesuche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Besuch der Stadtbücherei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 	- und vieles mehr….</a:t>
            </a:r>
          </a:p>
          <a:p>
            <a:pPr>
              <a:lnSpc>
                <a:spcPct val="8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4444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Wir stärken die Gesundheit.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</a:p>
          <a:p>
            <a:r>
              <a:rPr lang="de-DE" sz="2400" dirty="0" smtClean="0"/>
              <a:t>Gesundes Frühstück im </a:t>
            </a:r>
            <a:r>
              <a:rPr lang="de-DE" sz="2400" dirty="0" smtClean="0"/>
              <a:t>Klassenverband</a:t>
            </a:r>
            <a:endParaRPr lang="de-DE" sz="2400" dirty="0" smtClean="0"/>
          </a:p>
          <a:p>
            <a:r>
              <a:rPr lang="de-DE" sz="2400" dirty="0" smtClean="0"/>
              <a:t>Präventionstheater der Polizei</a:t>
            </a:r>
          </a:p>
          <a:p>
            <a:r>
              <a:rPr lang="de-DE" sz="2400" dirty="0" smtClean="0"/>
              <a:t>Zahnprophylaxe: Team d. Gesundheitsamtes/ Zahnarzt</a:t>
            </a:r>
          </a:p>
          <a:p>
            <a:r>
              <a:rPr lang="de-DE" sz="2400" dirty="0" smtClean="0"/>
              <a:t>Theaterprojekt: „Mein Körper gehört mir“ in Klasse 3 und 4</a:t>
            </a:r>
          </a:p>
          <a:p>
            <a:r>
              <a:rPr lang="de-DE" sz="2400" dirty="0" smtClean="0"/>
              <a:t>Sportveranstaltungen und sportliche Wettbewerbe</a:t>
            </a:r>
          </a:p>
          <a:p>
            <a:r>
              <a:rPr lang="de-DE" sz="2400" dirty="0" smtClean="0"/>
              <a:t>Regelmäßige Sportkooperationen mit dem OTB</a:t>
            </a:r>
          </a:p>
          <a:p>
            <a:r>
              <a:rPr lang="de-DE" sz="2400" dirty="0" smtClean="0"/>
              <a:t>Regelmäßige Bewegungspausen, -spiele besonders für die Kleinen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586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     </a:t>
            </a:r>
            <a:endParaRPr lang="de-DE" sz="2000" dirty="0"/>
          </a:p>
        </p:txBody>
      </p:sp>
      <p:pic>
        <p:nvPicPr>
          <p:cNvPr id="1029" name="Picture 5" descr="C:\Users\Leitung\AppData\Local\Microsoft\Windows\INetCache\IE\LE2BZNLQ\snail-464919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88931"/>
            <a:ext cx="4608512" cy="34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/>
              <a:t>Eine gesunde Entwicklung braucht ein stabiles Umfeld, verlässliche Beziehungen und </a:t>
            </a:r>
            <a:r>
              <a:rPr lang="de-DE" sz="3600" b="1" dirty="0" smtClean="0"/>
              <a:t>ZEIT</a:t>
            </a:r>
            <a:endParaRPr lang="de-DE" sz="3600" b="1" dirty="0"/>
          </a:p>
        </p:txBody>
      </p:sp>
      <p:sp>
        <p:nvSpPr>
          <p:cNvPr id="5" name="Rechteck 4"/>
          <p:cNvSpPr/>
          <p:nvPr/>
        </p:nvSpPr>
        <p:spPr>
          <a:xfrm>
            <a:off x="1331640" y="6159350"/>
            <a:ext cx="829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Jedes </a:t>
            </a:r>
            <a:r>
              <a:rPr lang="de-DE" sz="24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Kind entwickelt </a:t>
            </a:r>
            <a:r>
              <a:rPr lang="de-DE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sich in </a:t>
            </a:r>
            <a:r>
              <a:rPr lang="de-DE" sz="24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einem</a:t>
            </a:r>
            <a:r>
              <a:rPr lang="de-DE" sz="24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cap="all" dirty="0">
                <a:latin typeface="Calibri" panose="020F0502020204030204" pitchFamily="34" charset="0"/>
                <a:cs typeface="Calibri" panose="020F0502020204030204" pitchFamily="34" charset="0"/>
              </a:rPr>
              <a:t>Tempo!</a:t>
            </a:r>
          </a:p>
        </p:txBody>
      </p:sp>
    </p:spTree>
    <p:extLst>
      <p:ext uri="{BB962C8B-B14F-4D97-AF65-F5344CB8AC3E}">
        <p14:creationId xmlns:p14="http://schemas.microsoft.com/office/powerpoint/2010/main" val="14396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50629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/>
              <a:t>Einen kleinen Film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3100" dirty="0" smtClean="0"/>
              <a:t>mit vielfältigen Eindrücken aus unserem Schulleben finden Sie in Kürze auf dieser Website</a:t>
            </a:r>
            <a:endParaRPr lang="de-DE" sz="31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4" y="2996952"/>
            <a:ext cx="5564453" cy="3662611"/>
          </a:xfrm>
        </p:spPr>
      </p:pic>
    </p:spTree>
    <p:extLst>
      <p:ext uri="{BB962C8B-B14F-4D97-AF65-F5344CB8AC3E}">
        <p14:creationId xmlns:p14="http://schemas.microsoft.com/office/powerpoint/2010/main" val="3728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1772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altLang="de-DE" dirty="0" smtClean="0"/>
              <a:t>Friedrich Rückert </a:t>
            </a:r>
            <a:br>
              <a:rPr lang="de-DE" altLang="de-DE" dirty="0" smtClean="0"/>
            </a:br>
            <a:r>
              <a:rPr lang="de-DE" altLang="de-DE" sz="1800" dirty="0" smtClean="0"/>
              <a:t>Namensgeber der Schule</a:t>
            </a: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altLang="de-DE" dirty="0" smtClean="0"/>
          </a:p>
          <a:p>
            <a:r>
              <a:rPr lang="de-DE" altLang="de-DE" dirty="0" smtClean="0"/>
              <a:t>  Geboren: 16. Mai 1788 in Schweinfurt</a:t>
            </a:r>
          </a:p>
          <a:p>
            <a:r>
              <a:rPr lang="de-DE" altLang="de-DE" dirty="0" smtClean="0"/>
              <a:t>Gestorben: 31. Januar 1866 in </a:t>
            </a:r>
            <a:r>
              <a:rPr lang="de-DE" altLang="de-DE" dirty="0" err="1" smtClean="0"/>
              <a:t>Neuses</a:t>
            </a:r>
            <a:r>
              <a:rPr lang="de-DE" altLang="de-DE" dirty="0" smtClean="0"/>
              <a:t> bei Coburg</a:t>
            </a:r>
          </a:p>
          <a:p>
            <a:r>
              <a:rPr lang="de-DE" altLang="de-DE" dirty="0" smtClean="0"/>
              <a:t>Rückert war als Dichter und Gelehrter einer der fruchtbarsten Lyriker des deutschen Biedermeier.</a:t>
            </a:r>
          </a:p>
          <a:p>
            <a:endParaRPr lang="de-DE" dirty="0"/>
          </a:p>
        </p:txBody>
      </p:sp>
      <p:pic>
        <p:nvPicPr>
          <p:cNvPr id="4" name="Picture 4" descr="Foto0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32656"/>
            <a:ext cx="20162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1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 Kleiner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de-DE" altLang="de-DE" sz="1400" u="sng" dirty="0" smtClean="0"/>
              <a:t>Schulstandort  Rückertstraße:</a:t>
            </a:r>
          </a:p>
          <a:p>
            <a:pPr>
              <a:lnSpc>
                <a:spcPct val="170000"/>
              </a:lnSpc>
              <a:buNone/>
            </a:pPr>
            <a:r>
              <a:rPr lang="de-DE" altLang="de-DE" sz="1400" b="1" i="1" dirty="0" smtClean="0">
                <a:latin typeface="Arial" charset="0"/>
              </a:rPr>
              <a:t>                   </a:t>
            </a:r>
            <a:r>
              <a:rPr lang="de-DE" altLang="de-DE" sz="1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- </a:t>
            </a:r>
            <a:r>
              <a:rPr lang="de-DE" altLang="de-DE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Rückertschule für Schüler aller Bekenntnisse</a:t>
            </a:r>
          </a:p>
          <a:p>
            <a:pPr>
              <a:lnSpc>
                <a:spcPct val="170000"/>
              </a:lnSpc>
              <a:buNone/>
            </a:pPr>
            <a:r>
              <a:rPr lang="de-DE" altLang="de-DE" sz="1400" dirty="0" smtClean="0">
                <a:latin typeface="Arial" charset="0"/>
              </a:rPr>
              <a:t>                                - </a:t>
            </a:r>
            <a:r>
              <a:rPr lang="de-DE" altLang="de-DE" sz="1400" i="1" dirty="0" smtClean="0">
                <a:latin typeface="Arial" charset="0"/>
              </a:rPr>
              <a:t>Elisabethschule als Konfessionsschule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sind in fast in allen Jahrgängen zweizügig.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sind eine familiäre Schule mit </a:t>
            </a:r>
            <a:r>
              <a:rPr lang="de-DE" altLang="de-DE" sz="1400" dirty="0" smtClean="0">
                <a:latin typeface="Arial" charset="0"/>
              </a:rPr>
              <a:t>130 </a:t>
            </a:r>
            <a:r>
              <a:rPr lang="de-DE" altLang="de-DE" sz="1400" dirty="0" smtClean="0">
                <a:latin typeface="Arial" charset="0"/>
              </a:rPr>
              <a:t>Schülerinnen.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sind ein kleines Kollegium</a:t>
            </a:r>
            <a:r>
              <a:rPr lang="de-DE" altLang="de-DE" sz="1400" dirty="0">
                <a:latin typeface="Arial" charset="0"/>
              </a:rPr>
              <a:t> </a:t>
            </a:r>
            <a:r>
              <a:rPr lang="de-DE" altLang="de-DE" sz="1400" dirty="0" smtClean="0">
                <a:latin typeface="Arial" charset="0"/>
              </a:rPr>
              <a:t>mit derzeit 10 Kolleginnen.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haben </a:t>
            </a:r>
            <a:r>
              <a:rPr lang="de-DE" altLang="de-DE" sz="1400" dirty="0" smtClean="0">
                <a:latin typeface="Arial" charset="0"/>
              </a:rPr>
              <a:t>3 </a:t>
            </a:r>
            <a:r>
              <a:rPr lang="de-DE" altLang="de-DE" sz="1400" dirty="0" smtClean="0">
                <a:latin typeface="Arial" charset="0"/>
              </a:rPr>
              <a:t>langjährige pädagogische Mitarbeiterinnen. </a:t>
            </a:r>
            <a:r>
              <a:rPr lang="de-DE" altLang="de-DE" sz="1400" dirty="0" smtClean="0">
                <a:latin typeface="Arial" charset="0"/>
              </a:rPr>
              <a:t>Zw</a:t>
            </a:r>
            <a:r>
              <a:rPr lang="de-DE" altLang="de-DE" sz="1400" dirty="0" smtClean="0">
                <a:latin typeface="Arial" charset="0"/>
              </a:rPr>
              <a:t>ei </a:t>
            </a:r>
            <a:r>
              <a:rPr lang="de-DE" altLang="de-DE" sz="1400" dirty="0" smtClean="0">
                <a:latin typeface="Arial" charset="0"/>
              </a:rPr>
              <a:t>der erfahrenen pädagogischen Mitarbeiterinnen  übernehmen auch den Vertretungsunterricht.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haben die Elterninitiative „Rückertspaß“ nach 1 als ( kostenpflichtiges ) Betreuungsangebot bis </a:t>
            </a:r>
            <a:r>
              <a:rPr lang="de-DE" altLang="de-DE" sz="1400" dirty="0" smtClean="0">
                <a:latin typeface="Arial" charset="0"/>
              </a:rPr>
              <a:t>14 oder 16.00 </a:t>
            </a:r>
            <a:r>
              <a:rPr lang="de-DE" altLang="de-DE" sz="1400" dirty="0" smtClean="0">
                <a:latin typeface="Arial" charset="0"/>
              </a:rPr>
              <a:t>Uhr.</a:t>
            </a:r>
          </a:p>
          <a:p>
            <a:pPr>
              <a:lnSpc>
                <a:spcPct val="170000"/>
              </a:lnSpc>
            </a:pPr>
            <a:r>
              <a:rPr lang="de-DE" altLang="de-DE" sz="1400" dirty="0" smtClean="0">
                <a:latin typeface="Arial" charset="0"/>
              </a:rPr>
              <a:t>Wir haben auf Schulgelände einen Hort (Jugendhilfe Verein e.V.). Ein weiterer Hort ist der Kids Club beim OSC.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0575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Verlässliche Grundschule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Verlässliche Schule: </a:t>
            </a:r>
            <a:r>
              <a:rPr lang="de-DE" altLang="de-DE" b="1" dirty="0" smtClean="0"/>
              <a:t>7.45</a:t>
            </a:r>
            <a:r>
              <a:rPr lang="de-DE" altLang="de-DE" dirty="0" smtClean="0"/>
              <a:t> Uhr- </a:t>
            </a:r>
            <a:r>
              <a:rPr lang="de-DE" altLang="de-DE" b="1" dirty="0" smtClean="0"/>
              <a:t>12.45 </a:t>
            </a:r>
            <a:r>
              <a:rPr lang="de-DE" altLang="de-DE" dirty="0" smtClean="0"/>
              <a:t>Uhr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dirty="0" smtClean="0"/>
              <a:t>     (kein Unterrichtsausfall, da Einsatz von Vertretungskräften)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dirty="0"/>
              <a:t> </a:t>
            </a:r>
            <a:r>
              <a:rPr lang="de-DE" altLang="de-DE" sz="2600" dirty="0" smtClean="0"/>
              <a:t>     </a:t>
            </a:r>
            <a:r>
              <a:rPr lang="de-DE" altLang="de-DE" sz="2600" u="sng" dirty="0" smtClean="0"/>
              <a:t>Unterrichtsbeginn</a:t>
            </a:r>
            <a:r>
              <a:rPr lang="de-DE" altLang="de-DE" sz="2600" dirty="0" smtClean="0"/>
              <a:t>: </a:t>
            </a:r>
            <a:r>
              <a:rPr lang="de-DE" altLang="de-DE" sz="2600" b="1" dirty="0" smtClean="0"/>
              <a:t>7</a:t>
            </a:r>
            <a:r>
              <a:rPr lang="de-DE" altLang="de-DE" sz="2600" b="1" dirty="0" smtClean="0"/>
              <a:t>.55</a:t>
            </a:r>
            <a:r>
              <a:rPr lang="de-DE" altLang="de-DE" sz="2600" dirty="0" smtClean="0"/>
              <a:t> </a:t>
            </a:r>
            <a:r>
              <a:rPr lang="de-DE" altLang="de-DE" sz="2600" dirty="0" smtClean="0"/>
              <a:t>Uhr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2600" u="sng" dirty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dirty="0"/>
              <a:t> </a:t>
            </a:r>
            <a:r>
              <a:rPr lang="de-DE" altLang="de-DE" sz="2600" dirty="0" smtClean="0"/>
              <a:t>     </a:t>
            </a:r>
            <a:r>
              <a:rPr lang="de-DE" altLang="de-DE" sz="2600" u="sng" dirty="0" smtClean="0"/>
              <a:t>Unterrichtsende Klasse 1/2</a:t>
            </a:r>
            <a:r>
              <a:rPr lang="de-DE" altLang="de-DE" sz="2600" dirty="0" smtClean="0"/>
              <a:t> : </a:t>
            </a:r>
            <a:r>
              <a:rPr lang="de-DE" altLang="de-DE" sz="2600" b="1" dirty="0" smtClean="0"/>
              <a:t>11:25</a:t>
            </a:r>
            <a:r>
              <a:rPr lang="de-DE" altLang="de-DE" sz="2600" dirty="0" smtClean="0"/>
              <a:t> </a:t>
            </a:r>
            <a:r>
              <a:rPr lang="de-DE" altLang="de-DE" sz="2600" dirty="0" smtClean="0"/>
              <a:t>Uhr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i="1" dirty="0"/>
              <a:t> </a:t>
            </a:r>
            <a:r>
              <a:rPr lang="de-DE" altLang="de-DE" sz="2600" i="1" dirty="0" smtClean="0"/>
              <a:t>     </a:t>
            </a:r>
            <a:endParaRPr lang="de-DE" altLang="de-DE" sz="800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i="1" dirty="0" smtClean="0"/>
              <a:t>      anschließend  Pause bis </a:t>
            </a:r>
            <a:r>
              <a:rPr lang="de-DE" altLang="de-DE" sz="2600" i="1" dirty="0" smtClean="0"/>
              <a:t>11:40 </a:t>
            </a:r>
            <a:r>
              <a:rPr lang="de-DE" altLang="de-DE" sz="2600" i="1" dirty="0" smtClean="0"/>
              <a:t>Uhr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i="1" dirty="0" smtClean="0"/>
              <a:t>      Betreuung bis </a:t>
            </a:r>
            <a:r>
              <a:rPr lang="de-DE" altLang="de-DE" sz="2600" b="1" i="1" dirty="0" smtClean="0"/>
              <a:t>12:45 </a:t>
            </a:r>
            <a:r>
              <a:rPr lang="de-DE" altLang="de-DE" sz="2600" i="1" dirty="0" smtClean="0"/>
              <a:t>Uhr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2600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600" dirty="0" smtClean="0"/>
              <a:t>      </a:t>
            </a:r>
            <a:r>
              <a:rPr lang="de-DE" altLang="de-DE" sz="2600" u="sng" dirty="0" smtClean="0"/>
              <a:t>Unterrichtsende Klasse 3/4</a:t>
            </a:r>
            <a:r>
              <a:rPr lang="de-DE" altLang="de-DE" sz="2600" dirty="0" smtClean="0"/>
              <a:t>: </a:t>
            </a:r>
            <a:r>
              <a:rPr lang="de-DE" altLang="de-DE" sz="2600" b="1" dirty="0" smtClean="0"/>
              <a:t>12:45</a:t>
            </a:r>
            <a:r>
              <a:rPr lang="de-DE" altLang="de-DE" sz="2600" dirty="0" smtClean="0"/>
              <a:t> Uhr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38153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 Stundentafel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dirty="0" smtClean="0"/>
              <a:t>Klasse 1:  20 Stunden</a:t>
            </a:r>
          </a:p>
          <a:p>
            <a:pPr marL="0" indent="0">
              <a:buNone/>
            </a:pPr>
            <a:endParaRPr lang="de-DE" altLang="de-DE" dirty="0" smtClean="0"/>
          </a:p>
          <a:p>
            <a:r>
              <a:rPr lang="de-DE" altLang="de-DE" dirty="0" smtClean="0"/>
              <a:t>Klasse 2:  22 Stunden</a:t>
            </a:r>
          </a:p>
          <a:p>
            <a:pPr marL="0" indent="0">
              <a:buNone/>
            </a:pPr>
            <a:endParaRPr lang="de-DE" altLang="de-DE" dirty="0" smtClean="0"/>
          </a:p>
          <a:p>
            <a:r>
              <a:rPr lang="de-DE" altLang="de-DE" dirty="0"/>
              <a:t> </a:t>
            </a:r>
            <a:r>
              <a:rPr lang="de-DE" altLang="de-DE" dirty="0" smtClean="0"/>
              <a:t>Klasse 3 und 4: 26 Stunden</a:t>
            </a:r>
          </a:p>
          <a:p>
            <a:pPr marL="0" indent="0">
              <a:buNone/>
            </a:pPr>
            <a:r>
              <a:rPr lang="de-DE" altLang="de-DE" sz="2600" dirty="0" smtClean="0"/>
              <a:t>       (Mathematik- und Sachunterricht jeweils eine Stunde mehr)</a:t>
            </a:r>
          </a:p>
          <a:p>
            <a:pPr marL="0" indent="0">
              <a:buNone/>
            </a:pPr>
            <a:endParaRPr lang="de-DE" altLang="de-DE" sz="2600" dirty="0"/>
          </a:p>
          <a:p>
            <a:pPr marL="0" indent="0">
              <a:buNone/>
            </a:pPr>
            <a:endParaRPr lang="de-DE" altLang="de-DE" sz="2600" dirty="0" smtClean="0"/>
          </a:p>
          <a:p>
            <a:pPr marL="0" indent="0">
              <a:buNone/>
            </a:pPr>
            <a:r>
              <a:rPr lang="de-DE" altLang="de-DE" dirty="0"/>
              <a:t>A</a:t>
            </a:r>
            <a:r>
              <a:rPr lang="de-DE" altLang="de-DE" dirty="0" smtClean="0"/>
              <a:t>n den ersten Schultagen nach der Einschulung findet in der Regel Klassenlehrerinnenunterricht statt (bis auf den Sportunterricht). </a:t>
            </a:r>
          </a:p>
          <a:p>
            <a:pPr marL="0" indent="0">
              <a:buNone/>
            </a:pPr>
            <a:r>
              <a:rPr lang="de-DE" altLang="de-DE" dirty="0" smtClean="0"/>
              <a:t>Insgesamt sollte möglichst viel Unterricht durch die   Klassenlehrerin in der eigenen  Klasse erfolgen.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9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  Stundenplan ( 1)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264657"/>
              </p:ext>
            </p:extLst>
          </p:nvPr>
        </p:nvGraphicFramePr>
        <p:xfrm>
          <a:off x="457200" y="1600200"/>
          <a:ext cx="82296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Uhrzeit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832">
                <a:tc>
                  <a:txBody>
                    <a:bodyPr/>
                    <a:lstStyle/>
                    <a:p>
                      <a:r>
                        <a:rPr lang="de-DE" dirty="0" smtClean="0"/>
                        <a:t>1. 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7.55</a:t>
                      </a:r>
                      <a:r>
                        <a:rPr lang="de-DE" baseline="0" dirty="0" smtClean="0"/>
                        <a:t> Uhr –   8.40 Uhr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 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8.40 Uhr –   9.25</a:t>
                      </a:r>
                      <a:r>
                        <a:rPr lang="de-DE" baseline="0" dirty="0" smtClean="0"/>
                        <a:t> Uhr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1" dirty="0" smtClean="0">
                          <a:latin typeface="Comic Sans MS" panose="030F0702030302020204" pitchFamily="66" charset="0"/>
                        </a:rPr>
                        <a:t>1. Pause / Frühstückspause</a:t>
                      </a:r>
                      <a:endParaRPr lang="de-DE" sz="1400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Comic Sans MS" panose="030F0702030302020204" pitchFamily="66" charset="0"/>
                        </a:rPr>
                        <a:t>9.25</a:t>
                      </a:r>
                      <a:r>
                        <a:rPr lang="de-DE" sz="1400" baseline="0" dirty="0" smtClean="0">
                          <a:latin typeface="Comic Sans MS" panose="030F0702030302020204" pitchFamily="66" charset="0"/>
                        </a:rPr>
                        <a:t> Uhr –  9.45 Uhr/ </a:t>
                      </a:r>
                      <a:r>
                        <a:rPr lang="de-DE" sz="1400" b="1" i="1" baseline="0" dirty="0" smtClean="0">
                          <a:latin typeface="Comic Sans MS" panose="030F0702030302020204" pitchFamily="66" charset="0"/>
                        </a:rPr>
                        <a:t>9.45 Uhr - 09.55 Uhr</a:t>
                      </a:r>
                      <a:endParaRPr lang="de-DE" sz="1400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 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09.55 Uhr – 10.40 Uhr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 Stunde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10.40 Uhr</a:t>
                      </a:r>
                      <a:r>
                        <a:rPr lang="de-DE" baseline="0" dirty="0" smtClean="0"/>
                        <a:t> - 11.25 Uhr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1" dirty="0" smtClean="0">
                          <a:latin typeface="Comic Sans MS" panose="030F0702030302020204" pitchFamily="66" charset="0"/>
                        </a:rPr>
                        <a:t>2. Pause</a:t>
                      </a:r>
                      <a:endParaRPr lang="de-DE" sz="1400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i="1" dirty="0" smtClean="0">
                          <a:latin typeface="Comic Sans MS" panose="030F0702030302020204" pitchFamily="66" charset="0"/>
                        </a:rPr>
                        <a:t>11.25 Uhr –</a:t>
                      </a:r>
                      <a:r>
                        <a:rPr lang="de-DE" sz="1400" b="1" i="1" baseline="0" dirty="0" smtClean="0">
                          <a:latin typeface="Comic Sans MS" panose="030F0702030302020204" pitchFamily="66" charset="0"/>
                        </a:rPr>
                        <a:t> 11.40 Uhr</a:t>
                      </a:r>
                      <a:endParaRPr lang="de-DE" sz="1400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5. Stunde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11.40 Uhr –    12. 25 Uhr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6.</a:t>
                      </a:r>
                      <a:r>
                        <a:rPr lang="de-DE" sz="1600" i="1" baseline="0" dirty="0" smtClean="0"/>
                        <a:t> Stunde – Betreute </a:t>
                      </a:r>
                      <a:r>
                        <a:rPr lang="de-DE" sz="1600" i="1" baseline="0" dirty="0" smtClean="0"/>
                        <a:t>Lernzeit</a:t>
                      </a:r>
                    </a:p>
                    <a:p>
                      <a:r>
                        <a:rPr lang="de-DE" sz="1600" i="1" dirty="0" smtClean="0"/>
                        <a:t>                     Förderung /Forderung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12.25 Uhr –    12.45 </a:t>
                      </a:r>
                      <a:r>
                        <a:rPr lang="de-DE" sz="1600" i="1" dirty="0" smtClean="0"/>
                        <a:t>Uhr</a:t>
                      </a:r>
                    </a:p>
                    <a:p>
                      <a:r>
                        <a:rPr lang="de-DE" sz="1600" i="1" dirty="0" smtClean="0"/>
                        <a:t>12.25 Uhr -</a:t>
                      </a:r>
                      <a:r>
                        <a:rPr lang="de-DE" sz="1600" i="1" baseline="0" dirty="0" smtClean="0"/>
                        <a:t>     13.10 Uhr</a:t>
                      </a:r>
                    </a:p>
                    <a:p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8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 Stundenplan ( 2)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1/2 :</a:t>
            </a: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Unterrichtstag </a:t>
            </a:r>
            <a:r>
              <a:rPr lang="de-DE" altLang="de-DE" sz="2000" u="sng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Schulstunden </a:t>
            </a: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hat:</a:t>
            </a: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Die Kinder können mit schriftlicher Erlaubnis um </a:t>
            </a:r>
            <a:r>
              <a:rPr lang="de-DE" alt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11:25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Uhr nach Hause gehen.</a:t>
            </a: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Die Kinder gehen nach der 2. großen Pause um </a:t>
            </a:r>
            <a:r>
              <a:rPr lang="de-DE" alt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11:40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Uhr nach Hause.</a:t>
            </a: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Die Kinder gehen nach der Betreuung im Rückertspaß um </a:t>
            </a:r>
            <a:r>
              <a:rPr lang="de-DE" alt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12:45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Uhr nach Hause.</a:t>
            </a:r>
          </a:p>
          <a:p>
            <a:pPr>
              <a:lnSpc>
                <a:spcPct val="80000"/>
              </a:lnSpc>
            </a:pPr>
            <a:endParaRPr lang="de-DE" alt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der Unterrichtstag </a:t>
            </a:r>
            <a:r>
              <a:rPr lang="de-DE" altLang="de-DE" sz="2000" u="sng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Schulstunden</a:t>
            </a: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hat: </a:t>
            </a:r>
            <a:endParaRPr lang="de-DE" altLang="de-DE" sz="2000" dirty="0" smtClean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de-DE" sz="20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Unterrichtsende 12.45 Uhr</a:t>
            </a:r>
            <a:endParaRPr lang="de-DE" altLang="de-DE" sz="2000" dirty="0" smtClean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 Räumlichkeiten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Haupt-  und Nebengebäude mit Fachräumen:</a:t>
            </a:r>
          </a:p>
          <a:p>
            <a:r>
              <a:rPr lang="de-DE" sz="2400" dirty="0" smtClean="0"/>
              <a:t>Musikraum</a:t>
            </a:r>
          </a:p>
          <a:p>
            <a:r>
              <a:rPr lang="de-DE" sz="2400" dirty="0" smtClean="0"/>
              <a:t>Computerraum</a:t>
            </a:r>
          </a:p>
          <a:p>
            <a:r>
              <a:rPr lang="de-DE" sz="2400" dirty="0" smtClean="0"/>
              <a:t>Bücherei</a:t>
            </a:r>
          </a:p>
          <a:p>
            <a:r>
              <a:rPr lang="de-DE" sz="2400" dirty="0" smtClean="0"/>
              <a:t>Werkraum</a:t>
            </a:r>
          </a:p>
          <a:p>
            <a:r>
              <a:rPr lang="de-DE" sz="2400" dirty="0" smtClean="0"/>
              <a:t>Gruppenraum</a:t>
            </a:r>
          </a:p>
          <a:p>
            <a:r>
              <a:rPr lang="de-DE" sz="2400" dirty="0" smtClean="0"/>
              <a:t>Differenzierungsraum</a:t>
            </a:r>
          </a:p>
          <a:p>
            <a:r>
              <a:rPr lang="de-DE" sz="2400" dirty="0" smtClean="0"/>
              <a:t>Sporthalle (auch wird ggf. die Sporthalle der </a:t>
            </a:r>
            <a:r>
              <a:rPr lang="de-DE" sz="2400" dirty="0" err="1" smtClean="0"/>
              <a:t>Montessorischule</a:t>
            </a:r>
            <a:r>
              <a:rPr lang="de-DE" sz="2400" dirty="0" smtClean="0"/>
              <a:t> genutzt)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149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 smtClean="0"/>
              <a:t>Das  Leitbild unserer Schule</a:t>
            </a:r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084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Bildschirmpräsentation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Friedrich Rückert  Namensgeber der Schule</vt:lpstr>
      <vt:lpstr> Kleiner Überblick</vt:lpstr>
      <vt:lpstr>Verlässliche Grundschule</vt:lpstr>
      <vt:lpstr> Stundentafel</vt:lpstr>
      <vt:lpstr>  Stundenplan ( 1)</vt:lpstr>
      <vt:lpstr> Stundenplan ( 2)</vt:lpstr>
      <vt:lpstr> Räumlichkeiten</vt:lpstr>
      <vt:lpstr>Das  Leitbild unserer Schule</vt:lpstr>
      <vt:lpstr>Wir fördern…</vt:lpstr>
      <vt:lpstr>…und fordern.</vt:lpstr>
      <vt:lpstr>Wir haben individuelle Angebote.</vt:lpstr>
      <vt:lpstr>Wir leben in Gemeinschaft.</vt:lpstr>
      <vt:lpstr>Wir stärken die Gesundheit.</vt:lpstr>
      <vt:lpstr>Eine gesunde Entwicklung braucht ein stabiles Umfeld, verlässliche Beziehungen und ZEIT</vt:lpstr>
      <vt:lpstr>Einen kleinen Film  mit vielfältigen Eindrücken aus unserem Schulleben finden Sie in Kürze auf dieser 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Friedrich Rückert</dc:title>
  <dc:creator>Leitung</dc:creator>
  <cp:lastModifiedBy>LZ1</cp:lastModifiedBy>
  <cp:revision>39</cp:revision>
  <dcterms:created xsi:type="dcterms:W3CDTF">2020-01-28T10:07:10Z</dcterms:created>
  <dcterms:modified xsi:type="dcterms:W3CDTF">2022-02-14T14:49:51Z</dcterms:modified>
</cp:coreProperties>
</file>